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91" r:id="rId3"/>
    <p:sldId id="286" r:id="rId4"/>
    <p:sldId id="2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rame -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3C005B-415B-4AD2-86A4-A111BF8DC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775" y="358867"/>
            <a:ext cx="11110451" cy="6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line, logo - dark">
    <p:bg>
      <p:bgPr>
        <a:solidFill>
          <a:srgbClr val="14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BCCE516-0231-4887-815A-64D5E9F73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97" y="5818644"/>
            <a:ext cx="968448" cy="9684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89AE60-5F1F-4A74-997F-C66F2450D5A2}"/>
              </a:ext>
            </a:extLst>
          </p:cNvPr>
          <p:cNvGrpSpPr/>
          <p:nvPr userDrawn="1"/>
        </p:nvGrpSpPr>
        <p:grpSpPr>
          <a:xfrm>
            <a:off x="512452" y="1091844"/>
            <a:ext cx="3373115" cy="112985"/>
            <a:chOff x="1859099" y="1107482"/>
            <a:chExt cx="8473803" cy="10858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42A9E5-58DE-459D-B98C-F82CD907B8C6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EA698E-FA0F-4B92-BEBD-A326802BAB18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65F390-8DA5-48E4-BAA8-A656CF00695E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017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2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rame - dark background">
    <p:bg>
      <p:bgPr>
        <a:solidFill>
          <a:srgbClr val="14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3C005B-415B-4AD2-86A4-A111BF8DC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775" y="358867"/>
            <a:ext cx="11110451" cy="6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dark blue">
    <p:bg>
      <p:bgPr>
        <a:solidFill>
          <a:srgbClr val="14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ons fade (light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D23EB04-E2D8-4762-9258-FF999DD03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330" y="-245607"/>
            <a:ext cx="6131949" cy="24641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7D69C2-3872-4ED7-987F-F5DA2AC4C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710" y="-240166"/>
            <a:ext cx="6131949" cy="24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ons fade (dar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C70B725-CF50-44FC-8CC7-97B01B3DA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125" y="-460221"/>
            <a:ext cx="6396693" cy="41940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F1EC206-1593-4EE6-9B1A-08E3696D4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6299" y="-460221"/>
            <a:ext cx="6396693" cy="41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3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ons light fade, underline, logo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D23EB04-E2D8-4762-9258-FF999DD03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330" y="-245607"/>
            <a:ext cx="6131949" cy="24641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7D69C2-3872-4ED7-987F-F5DA2AC4C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710" y="-240166"/>
            <a:ext cx="6131949" cy="24641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1317A0-A71E-4BAF-966D-53F71B55A215}"/>
              </a:ext>
            </a:extLst>
          </p:cNvPr>
          <p:cNvGrpSpPr/>
          <p:nvPr userDrawn="1"/>
        </p:nvGrpSpPr>
        <p:grpSpPr>
          <a:xfrm>
            <a:off x="512451" y="1091842"/>
            <a:ext cx="4568507" cy="107229"/>
            <a:chOff x="1859099" y="1107482"/>
            <a:chExt cx="8473803" cy="10858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9FD76B-20AC-4604-912F-2BB7D9D2616A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81FF3C-F8F3-4267-A559-E6D4407E91E7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415A24-A5D9-4144-92D9-12975FC8C0BE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12F7878-A3CC-4470-88E9-919ABAB684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85" y="5818644"/>
            <a:ext cx="968448" cy="9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ons light fade, underline, logo - dark">
    <p:bg>
      <p:bgPr>
        <a:solidFill>
          <a:srgbClr val="14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D23EB04-E2D8-4762-9258-FF999DD03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330" y="-245607"/>
            <a:ext cx="6131949" cy="24641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7D69C2-3872-4ED7-987F-F5DA2AC4C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710" y="-240166"/>
            <a:ext cx="6131949" cy="24641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1317A0-A71E-4BAF-966D-53F71B55A215}"/>
              </a:ext>
            </a:extLst>
          </p:cNvPr>
          <p:cNvGrpSpPr/>
          <p:nvPr userDrawn="1"/>
        </p:nvGrpSpPr>
        <p:grpSpPr>
          <a:xfrm>
            <a:off x="512452" y="1091844"/>
            <a:ext cx="4395978" cy="141733"/>
            <a:chOff x="1859099" y="1107482"/>
            <a:chExt cx="8473803" cy="10858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9FD76B-20AC-4604-912F-2BB7D9D2616A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81FF3C-F8F3-4267-A559-E6D4407E91E7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415A24-A5D9-4144-92D9-12975FC8C0BE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B5CF3A2-C803-4C73-9D4F-E334AFF6D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97" y="5818644"/>
            <a:ext cx="968448" cy="9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lin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89AE60-5F1F-4A74-997F-C66F2450D5A2}"/>
              </a:ext>
            </a:extLst>
          </p:cNvPr>
          <p:cNvGrpSpPr/>
          <p:nvPr userDrawn="1"/>
        </p:nvGrpSpPr>
        <p:grpSpPr>
          <a:xfrm>
            <a:off x="512452" y="1091845"/>
            <a:ext cx="5060212" cy="115854"/>
            <a:chOff x="1859099" y="1107482"/>
            <a:chExt cx="8473803" cy="10858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42A9E5-58DE-459D-B98C-F82CD907B8C6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EA698E-FA0F-4B92-BEBD-A326802BAB18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65F390-8DA5-48E4-BAA8-A656CF00695E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85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line, logo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89AE60-5F1F-4A74-997F-C66F2450D5A2}"/>
              </a:ext>
            </a:extLst>
          </p:cNvPr>
          <p:cNvGrpSpPr/>
          <p:nvPr userDrawn="1"/>
        </p:nvGrpSpPr>
        <p:grpSpPr>
          <a:xfrm>
            <a:off x="512452" y="1091844"/>
            <a:ext cx="4685447" cy="96387"/>
            <a:chOff x="1859099" y="1107482"/>
            <a:chExt cx="8473803" cy="10858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42A9E5-58DE-459D-B98C-F82CD907B8C6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EA698E-FA0F-4B92-BEBD-A326802BAB18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65F390-8DA5-48E4-BAA8-A656CF00695E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DBC4388-C86C-49EB-8EF8-C83ADFAB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85" y="5818644"/>
            <a:ext cx="968448" cy="9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8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D98CCE-9E55-4B6E-A717-7E5AED2F3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05" y="532521"/>
            <a:ext cx="3762590" cy="3761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2448B9-6D65-4CF4-AE25-D796784C22DE}"/>
              </a:ext>
            </a:extLst>
          </p:cNvPr>
          <p:cNvSpPr txBox="1"/>
          <p:nvPr/>
        </p:nvSpPr>
        <p:spPr>
          <a:xfrm>
            <a:off x="799248" y="4339511"/>
            <a:ext cx="1071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Leadership &amp; Advocacy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677AA-C61D-49F8-AB41-0510330AEA62}"/>
              </a:ext>
            </a:extLst>
          </p:cNvPr>
          <p:cNvSpPr txBox="1"/>
          <p:nvPr/>
        </p:nvSpPr>
        <p:spPr>
          <a:xfrm>
            <a:off x="2386692" y="5975689"/>
            <a:ext cx="741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</a:t>
            </a:r>
            <a:r>
              <a:rPr lang="en-US" dirty="0">
                <a:solidFill>
                  <a:prstClr val="white"/>
                </a:solidFill>
                <a:latin typeface="Arial" panose="020B0604020202020204"/>
              </a:rPr>
              <a:t>Originally 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March 18,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39DFE-BDC7-4B25-BC05-58E40B4D067E}"/>
              </a:ext>
            </a:extLst>
          </p:cNvPr>
          <p:cNvSpPr txBox="1"/>
          <p:nvPr/>
        </p:nvSpPr>
        <p:spPr>
          <a:xfrm>
            <a:off x="1615439" y="5267803"/>
            <a:ext cx="896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TOWN HALL HIGHLIGHTS</a:t>
            </a:r>
          </a:p>
        </p:txBody>
      </p:sp>
    </p:spTree>
    <p:extLst>
      <p:ext uri="{BB962C8B-B14F-4D97-AF65-F5344CB8AC3E}">
        <p14:creationId xmlns:p14="http://schemas.microsoft.com/office/powerpoint/2010/main" val="36311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739" y="528219"/>
            <a:ext cx="10972801" cy="711081"/>
          </a:xfrm>
        </p:spPr>
        <p:txBody>
          <a:bodyPr/>
          <a:lstStyle/>
          <a:p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Hall Highlights: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to Success 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1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5485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 and Effective Decision-Making.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620" y="1219250"/>
            <a:ext cx="149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60546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11491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2436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613383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5485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Diversification.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5485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Envision/Anticipate new wave of Activities &amp; Quickly Plan Mitigation.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46430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Immediate Cash Preservation Mode.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6430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Quickly Reacted and Did Not Pass the Hardship Downstream.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46430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Went to Where the Money Was: PPP &amp; Public Agency Contracting.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4699" y="1126919"/>
            <a:ext cx="13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Cash &amp; Cost Management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297375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Adapted to the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Yo-Yo Effect.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97375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Immediate Shift to How we do Business in the Current Environment.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297375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Shifted &amp; Met PPE Demand.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5644" y="1126919"/>
            <a:ext cx="13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Reinvention &amp; Pivot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48320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Strict Line of Focus on all Customers &amp; Protecting our Ecosystem.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48320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 the Challenge at the Customers Point of Intersection.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48320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Relationships – Shared what Everyone Needed to Know.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56589" y="1276959"/>
            <a:ext cx="139105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799267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Will-to-Win &amp; Commitment-to-Succeed In spite of Economic Shock. 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99267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Understood the Market and Properly Positioned/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Partnered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Customers.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799267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Decision to Build the Business on the Foundation of Customer Safety.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07536" y="1275985"/>
            <a:ext cx="1391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Entrepreneurship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262992" y="5382276"/>
            <a:ext cx="946150" cy="946151"/>
            <a:chOff x="1141413" y="1450975"/>
            <a:chExt cx="946150" cy="946151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AEAD64-E477-4F15-A975-6D36E5C82BC4}"/>
              </a:ext>
            </a:extLst>
          </p:cNvPr>
          <p:cNvGrpSpPr/>
          <p:nvPr/>
        </p:nvGrpSpPr>
        <p:grpSpPr>
          <a:xfrm>
            <a:off x="4474904" y="5392588"/>
            <a:ext cx="946150" cy="946151"/>
            <a:chOff x="1141413" y="1450975"/>
            <a:chExt cx="946150" cy="94615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0C49107-DB14-47A9-8706-F6FB4234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9DD782FE-7392-4667-8997-C4E6E72BD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FB34D2C-6380-4839-B85F-25D733B8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A6B86EA-695D-401D-AE7D-98455829DB1C}"/>
              </a:ext>
            </a:extLst>
          </p:cNvPr>
          <p:cNvGrpSpPr/>
          <p:nvPr/>
        </p:nvGrpSpPr>
        <p:grpSpPr>
          <a:xfrm>
            <a:off x="6717503" y="5392589"/>
            <a:ext cx="946150" cy="946151"/>
            <a:chOff x="1141413" y="1450975"/>
            <a:chExt cx="946150" cy="94615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173C3BBB-F6F8-42D9-A8CD-ADE84F5F4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4C3AF00F-9F9D-4F1C-BB78-133395FB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BDC4DB6-7BC1-4523-A26F-2EF8AACD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9079E63-74FB-44DD-8EA5-A9C12AAA14DA}"/>
              </a:ext>
            </a:extLst>
          </p:cNvPr>
          <p:cNvGrpSpPr/>
          <p:nvPr/>
        </p:nvGrpSpPr>
        <p:grpSpPr>
          <a:xfrm>
            <a:off x="8964681" y="5384020"/>
            <a:ext cx="946150" cy="946151"/>
            <a:chOff x="1141413" y="1450975"/>
            <a:chExt cx="946150" cy="946151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699B620A-4622-46ED-A84A-D0C86A6D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2318B812-A6FB-4FA2-9517-0D4AE524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01CF784E-9D4D-48D6-AE8D-F98FDB67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5CE7C8A-DE16-4579-A4B4-47AB70A6A22A}"/>
              </a:ext>
            </a:extLst>
          </p:cNvPr>
          <p:cNvGrpSpPr/>
          <p:nvPr/>
        </p:nvGrpSpPr>
        <p:grpSpPr>
          <a:xfrm>
            <a:off x="627460" y="714726"/>
            <a:ext cx="7242911" cy="124505"/>
            <a:chOff x="1859099" y="1107482"/>
            <a:chExt cx="8473803" cy="10858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67C0FC-CC58-4B2E-B41F-209894A1D376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095640-1406-48FC-9DC3-BCF78CE44004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FE97EB-9122-4C13-840B-8AA8C0090C5A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E0CB7BBF-6D0E-4464-8339-D8CC70C5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85" y="5818644"/>
            <a:ext cx="968448" cy="9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739" y="528219"/>
            <a:ext cx="10972801" cy="711081"/>
          </a:xfrm>
        </p:spPr>
        <p:txBody>
          <a:bodyPr/>
          <a:lstStyle/>
          <a:p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Hall Highlights: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Challenges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1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5485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Did not Move Quickly:  Waited too Long to take Decisive Action.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620" y="1219250"/>
            <a:ext cx="149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60546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11491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2436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613383" y="1028439"/>
            <a:ext cx="1979362" cy="483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5485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set up With Good Support Team.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5485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Model not Designed for Adaptation.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46430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Private Sector Dried Up: Business Shut Down - Revenue Went Down.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6430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Lack of Cash, Lack of Resources, too Much Debt. 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46430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Pursuing Paycheck Protection Program Funding.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4699" y="1126919"/>
            <a:ext cx="13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Cash &amp; Cost Management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297375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Meeting the Customer’s Needs at their Doorstep.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97375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Appropriately Redistributing the Workforce to Retain Them.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297375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Big Firms Dipped Down into the Midsized Market Stripping Business Away. 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5644" y="1126919"/>
            <a:ext cx="13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Reinvention &amp; Pivot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48320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Consulting with Customers and Support Course Correction.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48320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Asking for Help When Needed.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48320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Lost Touch with MBEs – No Communication.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48773" y="1260053"/>
            <a:ext cx="180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799267" y="2093768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 Dimensional Service or Product: No Diversification in the Business.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99267" y="3140370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Dependency on a Single Customer.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799267" y="4186973"/>
            <a:ext cx="1607594" cy="934278"/>
          </a:xfrm>
          <a:prstGeom prst="roundRect">
            <a:avLst>
              <a:gd name="adj" fmla="val 119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Firms had a Bigger Challenge without Established Customer Relationships.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01617" y="1280806"/>
            <a:ext cx="180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1C96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Entrepreneurship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262992" y="5382276"/>
            <a:ext cx="946150" cy="946151"/>
            <a:chOff x="1141413" y="1450975"/>
            <a:chExt cx="946150" cy="946151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AEAD64-E477-4F15-A975-6D36E5C82BC4}"/>
              </a:ext>
            </a:extLst>
          </p:cNvPr>
          <p:cNvGrpSpPr/>
          <p:nvPr/>
        </p:nvGrpSpPr>
        <p:grpSpPr>
          <a:xfrm>
            <a:off x="4474904" y="5392588"/>
            <a:ext cx="946150" cy="946151"/>
            <a:chOff x="1141413" y="1450975"/>
            <a:chExt cx="946150" cy="94615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0C49107-DB14-47A9-8706-F6FB4234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9DD782FE-7392-4667-8997-C4E6E72BD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FB34D2C-6380-4839-B85F-25D733B8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A6B86EA-695D-401D-AE7D-98455829DB1C}"/>
              </a:ext>
            </a:extLst>
          </p:cNvPr>
          <p:cNvGrpSpPr/>
          <p:nvPr/>
        </p:nvGrpSpPr>
        <p:grpSpPr>
          <a:xfrm>
            <a:off x="6717503" y="5392589"/>
            <a:ext cx="946150" cy="946151"/>
            <a:chOff x="1141413" y="1450975"/>
            <a:chExt cx="946150" cy="94615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173C3BBB-F6F8-42D9-A8CD-ADE84F5F4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4C3AF00F-9F9D-4F1C-BB78-133395FB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BDC4DB6-7BC1-4523-A26F-2EF8AACD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9079E63-74FB-44DD-8EA5-A9C12AAA14DA}"/>
              </a:ext>
            </a:extLst>
          </p:cNvPr>
          <p:cNvGrpSpPr/>
          <p:nvPr/>
        </p:nvGrpSpPr>
        <p:grpSpPr>
          <a:xfrm>
            <a:off x="8964681" y="5384020"/>
            <a:ext cx="946150" cy="946151"/>
            <a:chOff x="1141413" y="1450975"/>
            <a:chExt cx="946150" cy="946151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699B620A-4622-46ED-A84A-D0C86A6D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1450975"/>
              <a:ext cx="946150" cy="946150"/>
            </a:xfrm>
            <a:custGeom>
              <a:avLst/>
              <a:gdLst>
                <a:gd name="T0" fmla="*/ 596 w 1191"/>
                <a:gd name="T1" fmla="*/ 0 h 1192"/>
                <a:gd name="T2" fmla="*/ 676 w 1191"/>
                <a:gd name="T3" fmla="*/ 5 h 1192"/>
                <a:gd name="T4" fmla="*/ 755 w 1191"/>
                <a:gd name="T5" fmla="*/ 22 h 1192"/>
                <a:gd name="T6" fmla="*/ 828 w 1191"/>
                <a:gd name="T7" fmla="*/ 47 h 1192"/>
                <a:gd name="T8" fmla="*/ 896 w 1191"/>
                <a:gd name="T9" fmla="*/ 80 h 1192"/>
                <a:gd name="T10" fmla="*/ 960 w 1191"/>
                <a:gd name="T11" fmla="*/ 124 h 1192"/>
                <a:gd name="T12" fmla="*/ 1017 w 1191"/>
                <a:gd name="T13" fmla="*/ 174 h 1192"/>
                <a:gd name="T14" fmla="*/ 1068 w 1191"/>
                <a:gd name="T15" fmla="*/ 231 h 1192"/>
                <a:gd name="T16" fmla="*/ 1111 w 1191"/>
                <a:gd name="T17" fmla="*/ 295 h 1192"/>
                <a:gd name="T18" fmla="*/ 1145 w 1191"/>
                <a:gd name="T19" fmla="*/ 365 h 1192"/>
                <a:gd name="T20" fmla="*/ 1171 w 1191"/>
                <a:gd name="T21" fmla="*/ 438 h 1192"/>
                <a:gd name="T22" fmla="*/ 1186 w 1191"/>
                <a:gd name="T23" fmla="*/ 515 h 1192"/>
                <a:gd name="T24" fmla="*/ 1191 w 1191"/>
                <a:gd name="T25" fmla="*/ 596 h 1192"/>
                <a:gd name="T26" fmla="*/ 1186 w 1191"/>
                <a:gd name="T27" fmla="*/ 676 h 1192"/>
                <a:gd name="T28" fmla="*/ 1171 w 1191"/>
                <a:gd name="T29" fmla="*/ 755 h 1192"/>
                <a:gd name="T30" fmla="*/ 1145 w 1191"/>
                <a:gd name="T31" fmla="*/ 829 h 1192"/>
                <a:gd name="T32" fmla="*/ 1111 w 1191"/>
                <a:gd name="T33" fmla="*/ 896 h 1192"/>
                <a:gd name="T34" fmla="*/ 1068 w 1191"/>
                <a:gd name="T35" fmla="*/ 961 h 1192"/>
                <a:gd name="T36" fmla="*/ 1017 w 1191"/>
                <a:gd name="T37" fmla="*/ 1017 h 1192"/>
                <a:gd name="T38" fmla="*/ 960 w 1191"/>
                <a:gd name="T39" fmla="*/ 1069 h 1192"/>
                <a:gd name="T40" fmla="*/ 896 w 1191"/>
                <a:gd name="T41" fmla="*/ 1111 h 1192"/>
                <a:gd name="T42" fmla="*/ 828 w 1191"/>
                <a:gd name="T43" fmla="*/ 1146 h 1192"/>
                <a:gd name="T44" fmla="*/ 755 w 1191"/>
                <a:gd name="T45" fmla="*/ 1171 h 1192"/>
                <a:gd name="T46" fmla="*/ 676 w 1191"/>
                <a:gd name="T47" fmla="*/ 1186 h 1192"/>
                <a:gd name="T48" fmla="*/ 596 w 1191"/>
                <a:gd name="T49" fmla="*/ 1192 h 1192"/>
                <a:gd name="T50" fmla="*/ 515 w 1191"/>
                <a:gd name="T51" fmla="*/ 1186 h 1192"/>
                <a:gd name="T52" fmla="*/ 438 w 1191"/>
                <a:gd name="T53" fmla="*/ 1171 h 1192"/>
                <a:gd name="T54" fmla="*/ 365 w 1191"/>
                <a:gd name="T55" fmla="*/ 1146 h 1192"/>
                <a:gd name="T56" fmla="*/ 295 w 1191"/>
                <a:gd name="T57" fmla="*/ 1111 h 1192"/>
                <a:gd name="T58" fmla="*/ 231 w 1191"/>
                <a:gd name="T59" fmla="*/ 1069 h 1192"/>
                <a:gd name="T60" fmla="*/ 174 w 1191"/>
                <a:gd name="T61" fmla="*/ 1017 h 1192"/>
                <a:gd name="T62" fmla="*/ 125 w 1191"/>
                <a:gd name="T63" fmla="*/ 961 h 1192"/>
                <a:gd name="T64" fmla="*/ 81 w 1191"/>
                <a:gd name="T65" fmla="*/ 896 h 1192"/>
                <a:gd name="T66" fmla="*/ 48 w 1191"/>
                <a:gd name="T67" fmla="*/ 829 h 1192"/>
                <a:gd name="T68" fmla="*/ 22 w 1191"/>
                <a:gd name="T69" fmla="*/ 755 h 1192"/>
                <a:gd name="T70" fmla="*/ 5 w 1191"/>
                <a:gd name="T71" fmla="*/ 676 h 1192"/>
                <a:gd name="T72" fmla="*/ 0 w 1191"/>
                <a:gd name="T73" fmla="*/ 596 h 1192"/>
                <a:gd name="T74" fmla="*/ 5 w 1191"/>
                <a:gd name="T75" fmla="*/ 515 h 1192"/>
                <a:gd name="T76" fmla="*/ 22 w 1191"/>
                <a:gd name="T77" fmla="*/ 438 h 1192"/>
                <a:gd name="T78" fmla="*/ 48 w 1191"/>
                <a:gd name="T79" fmla="*/ 365 h 1192"/>
                <a:gd name="T80" fmla="*/ 81 w 1191"/>
                <a:gd name="T81" fmla="*/ 295 h 1192"/>
                <a:gd name="T82" fmla="*/ 125 w 1191"/>
                <a:gd name="T83" fmla="*/ 231 h 1192"/>
                <a:gd name="T84" fmla="*/ 174 w 1191"/>
                <a:gd name="T85" fmla="*/ 174 h 1192"/>
                <a:gd name="T86" fmla="*/ 231 w 1191"/>
                <a:gd name="T87" fmla="*/ 124 h 1192"/>
                <a:gd name="T88" fmla="*/ 295 w 1191"/>
                <a:gd name="T89" fmla="*/ 80 h 1192"/>
                <a:gd name="T90" fmla="*/ 365 w 1191"/>
                <a:gd name="T91" fmla="*/ 47 h 1192"/>
                <a:gd name="T92" fmla="*/ 438 w 1191"/>
                <a:gd name="T93" fmla="*/ 22 h 1192"/>
                <a:gd name="T94" fmla="*/ 515 w 1191"/>
                <a:gd name="T95" fmla="*/ 5 h 1192"/>
                <a:gd name="T96" fmla="*/ 596 w 1191"/>
                <a:gd name="T9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1" h="1192">
                  <a:moveTo>
                    <a:pt x="596" y="0"/>
                  </a:moveTo>
                  <a:lnTo>
                    <a:pt x="676" y="5"/>
                  </a:lnTo>
                  <a:lnTo>
                    <a:pt x="755" y="22"/>
                  </a:lnTo>
                  <a:lnTo>
                    <a:pt x="828" y="47"/>
                  </a:lnTo>
                  <a:lnTo>
                    <a:pt x="896" y="80"/>
                  </a:lnTo>
                  <a:lnTo>
                    <a:pt x="960" y="124"/>
                  </a:lnTo>
                  <a:lnTo>
                    <a:pt x="1017" y="174"/>
                  </a:lnTo>
                  <a:lnTo>
                    <a:pt x="1068" y="231"/>
                  </a:lnTo>
                  <a:lnTo>
                    <a:pt x="1111" y="295"/>
                  </a:lnTo>
                  <a:lnTo>
                    <a:pt x="1145" y="365"/>
                  </a:lnTo>
                  <a:lnTo>
                    <a:pt x="1171" y="438"/>
                  </a:lnTo>
                  <a:lnTo>
                    <a:pt x="1186" y="515"/>
                  </a:lnTo>
                  <a:lnTo>
                    <a:pt x="1191" y="596"/>
                  </a:lnTo>
                  <a:lnTo>
                    <a:pt x="1186" y="676"/>
                  </a:lnTo>
                  <a:lnTo>
                    <a:pt x="1171" y="755"/>
                  </a:lnTo>
                  <a:lnTo>
                    <a:pt x="1145" y="829"/>
                  </a:lnTo>
                  <a:lnTo>
                    <a:pt x="1111" y="896"/>
                  </a:lnTo>
                  <a:lnTo>
                    <a:pt x="1068" y="961"/>
                  </a:lnTo>
                  <a:lnTo>
                    <a:pt x="1017" y="1017"/>
                  </a:lnTo>
                  <a:lnTo>
                    <a:pt x="960" y="1069"/>
                  </a:lnTo>
                  <a:lnTo>
                    <a:pt x="896" y="1111"/>
                  </a:lnTo>
                  <a:lnTo>
                    <a:pt x="828" y="1146"/>
                  </a:lnTo>
                  <a:lnTo>
                    <a:pt x="755" y="1171"/>
                  </a:lnTo>
                  <a:lnTo>
                    <a:pt x="676" y="1186"/>
                  </a:lnTo>
                  <a:lnTo>
                    <a:pt x="596" y="1192"/>
                  </a:lnTo>
                  <a:lnTo>
                    <a:pt x="515" y="1186"/>
                  </a:lnTo>
                  <a:lnTo>
                    <a:pt x="438" y="1171"/>
                  </a:lnTo>
                  <a:lnTo>
                    <a:pt x="365" y="1146"/>
                  </a:lnTo>
                  <a:lnTo>
                    <a:pt x="295" y="1111"/>
                  </a:lnTo>
                  <a:lnTo>
                    <a:pt x="231" y="1069"/>
                  </a:lnTo>
                  <a:lnTo>
                    <a:pt x="174" y="1017"/>
                  </a:lnTo>
                  <a:lnTo>
                    <a:pt x="125" y="961"/>
                  </a:lnTo>
                  <a:lnTo>
                    <a:pt x="81" y="896"/>
                  </a:lnTo>
                  <a:lnTo>
                    <a:pt x="48" y="829"/>
                  </a:lnTo>
                  <a:lnTo>
                    <a:pt x="22" y="755"/>
                  </a:lnTo>
                  <a:lnTo>
                    <a:pt x="5" y="676"/>
                  </a:lnTo>
                  <a:lnTo>
                    <a:pt x="0" y="596"/>
                  </a:lnTo>
                  <a:lnTo>
                    <a:pt x="5" y="515"/>
                  </a:lnTo>
                  <a:lnTo>
                    <a:pt x="22" y="438"/>
                  </a:lnTo>
                  <a:lnTo>
                    <a:pt x="48" y="365"/>
                  </a:lnTo>
                  <a:lnTo>
                    <a:pt x="81" y="295"/>
                  </a:lnTo>
                  <a:lnTo>
                    <a:pt x="125" y="231"/>
                  </a:lnTo>
                  <a:lnTo>
                    <a:pt x="174" y="174"/>
                  </a:lnTo>
                  <a:lnTo>
                    <a:pt x="231" y="124"/>
                  </a:lnTo>
                  <a:lnTo>
                    <a:pt x="295" y="80"/>
                  </a:lnTo>
                  <a:lnTo>
                    <a:pt x="365" y="47"/>
                  </a:lnTo>
                  <a:lnTo>
                    <a:pt x="438" y="22"/>
                  </a:lnTo>
                  <a:lnTo>
                    <a:pt x="515" y="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2318B812-A6FB-4FA2-9517-0D4AE524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657225" cy="719138"/>
            </a:xfrm>
            <a:custGeom>
              <a:avLst/>
              <a:gdLst>
                <a:gd name="T0" fmla="*/ 388 w 828"/>
                <a:gd name="T1" fmla="*/ 0 h 906"/>
                <a:gd name="T2" fmla="*/ 541 w 828"/>
                <a:gd name="T3" fmla="*/ 258 h 906"/>
                <a:gd name="T4" fmla="*/ 621 w 828"/>
                <a:gd name="T5" fmla="*/ 233 h 906"/>
                <a:gd name="T6" fmla="*/ 828 w 828"/>
                <a:gd name="T7" fmla="*/ 603 h 906"/>
                <a:gd name="T8" fmla="*/ 806 w 828"/>
                <a:gd name="T9" fmla="*/ 642 h 906"/>
                <a:gd name="T10" fmla="*/ 779 w 828"/>
                <a:gd name="T11" fmla="*/ 676 h 906"/>
                <a:gd name="T12" fmla="*/ 729 w 828"/>
                <a:gd name="T13" fmla="*/ 733 h 906"/>
                <a:gd name="T14" fmla="*/ 673 w 828"/>
                <a:gd name="T15" fmla="*/ 783 h 906"/>
                <a:gd name="T16" fmla="*/ 608 w 828"/>
                <a:gd name="T17" fmla="*/ 825 h 906"/>
                <a:gd name="T18" fmla="*/ 541 w 828"/>
                <a:gd name="T19" fmla="*/ 860 h 906"/>
                <a:gd name="T20" fmla="*/ 467 w 828"/>
                <a:gd name="T21" fmla="*/ 885 h 906"/>
                <a:gd name="T22" fmla="*/ 390 w 828"/>
                <a:gd name="T23" fmla="*/ 900 h 906"/>
                <a:gd name="T24" fmla="*/ 310 w 828"/>
                <a:gd name="T25" fmla="*/ 906 h 906"/>
                <a:gd name="T26" fmla="*/ 297 w 828"/>
                <a:gd name="T27" fmla="*/ 906 h 906"/>
                <a:gd name="T28" fmla="*/ 0 w 828"/>
                <a:gd name="T29" fmla="*/ 387 h 906"/>
                <a:gd name="T30" fmla="*/ 37 w 828"/>
                <a:gd name="T31" fmla="*/ 355 h 906"/>
                <a:gd name="T32" fmla="*/ 304 w 828"/>
                <a:gd name="T33" fmla="*/ 269 h 906"/>
                <a:gd name="T34" fmla="*/ 361 w 828"/>
                <a:gd name="T35" fmla="*/ 31 h 906"/>
                <a:gd name="T36" fmla="*/ 388 w 828"/>
                <a:gd name="T3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906">
                  <a:moveTo>
                    <a:pt x="388" y="0"/>
                  </a:moveTo>
                  <a:lnTo>
                    <a:pt x="541" y="258"/>
                  </a:lnTo>
                  <a:lnTo>
                    <a:pt x="621" y="233"/>
                  </a:lnTo>
                  <a:lnTo>
                    <a:pt x="828" y="603"/>
                  </a:lnTo>
                  <a:lnTo>
                    <a:pt x="806" y="642"/>
                  </a:lnTo>
                  <a:lnTo>
                    <a:pt x="779" y="676"/>
                  </a:lnTo>
                  <a:lnTo>
                    <a:pt x="729" y="733"/>
                  </a:lnTo>
                  <a:lnTo>
                    <a:pt x="673" y="783"/>
                  </a:lnTo>
                  <a:lnTo>
                    <a:pt x="608" y="825"/>
                  </a:lnTo>
                  <a:lnTo>
                    <a:pt x="541" y="860"/>
                  </a:lnTo>
                  <a:lnTo>
                    <a:pt x="467" y="885"/>
                  </a:lnTo>
                  <a:lnTo>
                    <a:pt x="390" y="900"/>
                  </a:lnTo>
                  <a:lnTo>
                    <a:pt x="310" y="906"/>
                  </a:lnTo>
                  <a:lnTo>
                    <a:pt x="297" y="906"/>
                  </a:lnTo>
                  <a:lnTo>
                    <a:pt x="0" y="387"/>
                  </a:lnTo>
                  <a:lnTo>
                    <a:pt x="37" y="355"/>
                  </a:lnTo>
                  <a:lnTo>
                    <a:pt x="304" y="269"/>
                  </a:lnTo>
                  <a:lnTo>
                    <a:pt x="361" y="3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01CF784E-9D4D-48D6-AE8D-F98FDB67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6" y="1677988"/>
              <a:ext cx="493713" cy="493713"/>
            </a:xfrm>
            <a:custGeom>
              <a:avLst/>
              <a:gdLst>
                <a:gd name="T0" fmla="*/ 233 w 621"/>
                <a:gd name="T1" fmla="*/ 0 h 621"/>
                <a:gd name="T2" fmla="*/ 388 w 621"/>
                <a:gd name="T3" fmla="*/ 0 h 621"/>
                <a:gd name="T4" fmla="*/ 388 w 621"/>
                <a:gd name="T5" fmla="*/ 233 h 621"/>
                <a:gd name="T6" fmla="*/ 621 w 621"/>
                <a:gd name="T7" fmla="*/ 233 h 621"/>
                <a:gd name="T8" fmla="*/ 621 w 621"/>
                <a:gd name="T9" fmla="*/ 388 h 621"/>
                <a:gd name="T10" fmla="*/ 388 w 621"/>
                <a:gd name="T11" fmla="*/ 388 h 621"/>
                <a:gd name="T12" fmla="*/ 388 w 621"/>
                <a:gd name="T13" fmla="*/ 621 h 621"/>
                <a:gd name="T14" fmla="*/ 233 w 621"/>
                <a:gd name="T15" fmla="*/ 621 h 621"/>
                <a:gd name="T16" fmla="*/ 233 w 621"/>
                <a:gd name="T17" fmla="*/ 388 h 621"/>
                <a:gd name="T18" fmla="*/ 0 w 621"/>
                <a:gd name="T19" fmla="*/ 388 h 621"/>
                <a:gd name="T20" fmla="*/ 0 w 621"/>
                <a:gd name="T21" fmla="*/ 233 h 621"/>
                <a:gd name="T22" fmla="*/ 233 w 621"/>
                <a:gd name="T23" fmla="*/ 233 h 621"/>
                <a:gd name="T24" fmla="*/ 233 w 621"/>
                <a:gd name="T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21">
                  <a:moveTo>
                    <a:pt x="233" y="0"/>
                  </a:moveTo>
                  <a:lnTo>
                    <a:pt x="388" y="0"/>
                  </a:lnTo>
                  <a:lnTo>
                    <a:pt x="388" y="233"/>
                  </a:lnTo>
                  <a:lnTo>
                    <a:pt x="621" y="233"/>
                  </a:lnTo>
                  <a:lnTo>
                    <a:pt x="621" y="388"/>
                  </a:lnTo>
                  <a:lnTo>
                    <a:pt x="388" y="388"/>
                  </a:lnTo>
                  <a:lnTo>
                    <a:pt x="388" y="621"/>
                  </a:lnTo>
                  <a:lnTo>
                    <a:pt x="233" y="621"/>
                  </a:lnTo>
                  <a:lnTo>
                    <a:pt x="233" y="388"/>
                  </a:lnTo>
                  <a:lnTo>
                    <a:pt x="0" y="388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5CE7C8A-DE16-4579-A4B4-47AB70A6A22A}"/>
              </a:ext>
            </a:extLst>
          </p:cNvPr>
          <p:cNvGrpSpPr/>
          <p:nvPr/>
        </p:nvGrpSpPr>
        <p:grpSpPr>
          <a:xfrm>
            <a:off x="627460" y="714726"/>
            <a:ext cx="7242911" cy="124505"/>
            <a:chOff x="1859099" y="1107482"/>
            <a:chExt cx="8473803" cy="10858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67C0FC-CC58-4B2E-B41F-209894A1D376}"/>
                </a:ext>
              </a:extLst>
            </p:cNvPr>
            <p:cNvCxnSpPr/>
            <p:nvPr/>
          </p:nvCxnSpPr>
          <p:spPr>
            <a:xfrm>
              <a:off x="1859099" y="1107482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095640-1406-48FC-9DC3-BCF78CE44004}"/>
                </a:ext>
              </a:extLst>
            </p:cNvPr>
            <p:cNvCxnSpPr/>
            <p:nvPr/>
          </p:nvCxnSpPr>
          <p:spPr>
            <a:xfrm>
              <a:off x="1859099" y="1160427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FE97EB-9122-4C13-840B-8AA8C0090C5A}"/>
                </a:ext>
              </a:extLst>
            </p:cNvPr>
            <p:cNvCxnSpPr/>
            <p:nvPr/>
          </p:nvCxnSpPr>
          <p:spPr>
            <a:xfrm>
              <a:off x="1859099" y="1216065"/>
              <a:ext cx="8473803" cy="0"/>
            </a:xfrm>
            <a:prstGeom prst="line">
              <a:avLst/>
            </a:prstGeom>
            <a:ln w="31750">
              <a:gradFill>
                <a:gsLst>
                  <a:gs pos="100000">
                    <a:srgbClr val="83AB68"/>
                  </a:gs>
                  <a:gs pos="0">
                    <a:srgbClr val="00548E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E0CB7BBF-6D0E-4464-8339-D8CC70C5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85" y="5818644"/>
            <a:ext cx="968448" cy="9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NWMMSDC 2021 PP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6480"/>
      </a:accent1>
      <a:accent2>
        <a:srgbClr val="6AB7C2"/>
      </a:accent2>
      <a:accent3>
        <a:srgbClr val="F1C96C"/>
      </a:accent3>
      <a:accent4>
        <a:srgbClr val="F4614E"/>
      </a:accent4>
      <a:accent5>
        <a:srgbClr val="3D3F44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336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NWMMSDC 2021 PP Presentation</vt:lpstr>
      <vt:lpstr>1_Office Theme</vt:lpstr>
      <vt:lpstr>PowerPoint Presentation</vt:lpstr>
      <vt:lpstr> Town Hall Highlights: Critical to Success    </vt:lpstr>
      <vt:lpstr> Town Hall Highlights: Critical Challenges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Martinez</dc:creator>
  <cp:lastModifiedBy>Hanifah McGovern</cp:lastModifiedBy>
  <cp:revision>3</cp:revision>
  <dcterms:created xsi:type="dcterms:W3CDTF">2021-08-18T17:47:50Z</dcterms:created>
  <dcterms:modified xsi:type="dcterms:W3CDTF">2021-08-19T17:31:27Z</dcterms:modified>
</cp:coreProperties>
</file>